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1" r:id="rId4"/>
    <p:sldId id="265" r:id="rId5"/>
    <p:sldId id="266" r:id="rId6"/>
    <p:sldId id="267" r:id="rId7"/>
    <p:sldId id="268" r:id="rId8"/>
    <p:sldId id="258" r:id="rId9"/>
    <p:sldId id="257" r:id="rId10"/>
    <p:sldId id="259" r:id="rId11"/>
    <p:sldId id="261" r:id="rId12"/>
    <p:sldId id="262" r:id="rId13"/>
    <p:sldId id="263" r:id="rId14"/>
    <p:sldId id="264" r:id="rId15"/>
    <p:sldId id="260"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0DFDD26C-DD3A-4278-A1B5-3F8F6BE75629}" type="datetimeFigureOut">
              <a:rPr lang="es-ES"/>
              <a:pPr>
                <a:defRPr/>
              </a:pPr>
              <a:t>09/09/2014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DEB687E-F404-4591-BEFA-6CA91699E8A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0627981-E811-4340-B6E2-9EB86A62BC4B}" type="datetimeFigureOut">
              <a:rPr lang="es-ES"/>
              <a:pPr>
                <a:defRPr/>
              </a:pPr>
              <a:t>09/09/2014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0E39BD4-A0A3-4128-85B6-46BBC0C1FF0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79993B7-79B3-4B0A-8E27-79A6C2FB8987}" type="datetimeFigureOut">
              <a:rPr lang="es-ES"/>
              <a:pPr>
                <a:defRPr/>
              </a:pPr>
              <a:t>09/09/2014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C7B4E08-F02B-4243-8655-611825A15D0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FBAC37E-CA65-4157-951E-0F7BE72B8AC2}" type="datetimeFigureOut">
              <a:rPr lang="es-ES"/>
              <a:pPr>
                <a:defRPr/>
              </a:pPr>
              <a:t>09/09/2014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FA82D16-50F6-4943-8C58-45F60A2AC5E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7851927-0F99-45C4-A4DB-862820E03206}" type="datetimeFigureOut">
              <a:rPr lang="es-ES"/>
              <a:pPr>
                <a:defRPr/>
              </a:pPr>
              <a:t>09/09/2014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4663D43-960D-46A1-8E3C-BD918EF7F36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64B27B6-A7D9-4DEE-8941-D43744C0B19E}" type="datetimeFigureOut">
              <a:rPr lang="es-ES"/>
              <a:pPr>
                <a:defRPr/>
              </a:pPr>
              <a:t>09/09/2014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7C2FF89-14BD-4018-A681-5726FB1392A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897B364-042D-4C25-AB79-FF3AB69FDD13}" type="datetimeFigureOut">
              <a:rPr lang="es-ES"/>
              <a:pPr>
                <a:defRPr/>
              </a:pPr>
              <a:t>09/09/2014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0E21427-4F80-4C5F-B469-06985245ECD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7A8F623-81BF-4657-A06B-63234F8C4CBA}" type="datetimeFigureOut">
              <a:rPr lang="es-ES"/>
              <a:pPr>
                <a:defRPr/>
              </a:pPr>
              <a:t>09/09/2014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CD81CE7-5264-4FAB-9605-61B6607E4DB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F08DFF4-F9FE-423A-B85C-B1E64E1B8A6C}" type="datetimeFigureOut">
              <a:rPr lang="es-ES"/>
              <a:pPr>
                <a:defRPr/>
              </a:pPr>
              <a:t>09/09/2014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44026F7-A3B0-4CAB-8A52-4A2D01B0DCC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E77AE6F-854E-407F-8BF6-6F2962F62DE7}" type="datetimeFigureOut">
              <a:rPr lang="es-ES"/>
              <a:pPr>
                <a:defRPr/>
              </a:pPr>
              <a:t>09/09/2014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D15FF9F-B1A7-48F0-9D14-B327C77D8F3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E339246-E00E-448B-8F0D-5FB372226C92}" type="datetimeFigureOut">
              <a:rPr lang="es-ES"/>
              <a:pPr>
                <a:defRPr/>
              </a:pPr>
              <a:t>09/09/2014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67BF514-B6FA-4C99-B68A-CED390A41B4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3AE827-4A9F-4A9C-8C13-EDD12F8C13FC}" type="datetimeFigureOut">
              <a:rPr lang="es-ES"/>
              <a:pPr>
                <a:defRPr/>
              </a:pPr>
              <a:t>09/09/2014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BB7A34A-3AA8-404E-BF15-3AF346315C7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1835150" y="908050"/>
            <a:ext cx="5834063" cy="2759075"/>
          </a:xfrm>
          <a:prstGeom prst="rect">
            <a:avLst/>
          </a:prstGeom>
          <a:noFill/>
          <a:ln w="9525">
            <a:noFill/>
            <a:miter lim="800000"/>
            <a:headEnd/>
            <a:tailEnd/>
          </a:ln>
        </p:spPr>
        <p:txBody>
          <a:bodyPr>
            <a:spAutoFit/>
          </a:bodyPr>
          <a:lstStyle/>
          <a:p>
            <a:pPr algn="ctr"/>
            <a:r>
              <a:rPr lang="es-ES" sz="2500">
                <a:latin typeface="Arial Black" pitchFamily="34" charset="0"/>
              </a:rPr>
              <a:t>El Debate sobre la diferencia de los sexos.</a:t>
            </a:r>
          </a:p>
          <a:p>
            <a:pPr algn="ctr"/>
            <a:r>
              <a:rPr lang="es-AR" sz="2500">
                <a:latin typeface="Arial Black" pitchFamily="34" charset="0"/>
              </a:rPr>
              <a:t>Historia en Buenos Aires</a:t>
            </a:r>
            <a:endParaRPr lang="es-ES" sz="2500">
              <a:latin typeface="Arial Black" pitchFamily="34" charset="0"/>
            </a:endParaRPr>
          </a:p>
          <a:p>
            <a:endParaRPr lang="es-AR" sz="2500">
              <a:latin typeface="Arial Black" pitchFamily="34" charset="0"/>
            </a:endParaRPr>
          </a:p>
          <a:p>
            <a:endParaRPr lang="es-AR" sz="2500">
              <a:latin typeface="Arial Black" pitchFamily="34" charset="0"/>
            </a:endParaRPr>
          </a:p>
          <a:p>
            <a:pPr algn="ctr"/>
            <a:r>
              <a:rPr lang="es-AR" sz="2500">
                <a:latin typeface="Arial Black" pitchFamily="34" charset="0"/>
              </a:rPr>
              <a:t>Prof. Dra. Lucia A. Rossi</a:t>
            </a:r>
          </a:p>
          <a:p>
            <a:pPr algn="ctr"/>
            <a:r>
              <a:rPr lang="es-AR" sz="2500">
                <a:latin typeface="Arial Black" pitchFamily="34" charset="0"/>
              </a:rPr>
              <a:t>Prof. Lic. Florencia Ibarra</a:t>
            </a:r>
            <a:endParaRPr lang="es-ES" sz="250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http://www.scielo.org.ar/img/revistas/mora/v18n1/a03f1-2.gif"/>
          <p:cNvPicPr>
            <a:picLocks noChangeAspect="1" noChangeArrowheads="1"/>
          </p:cNvPicPr>
          <p:nvPr/>
        </p:nvPicPr>
        <p:blipFill>
          <a:blip r:embed="rId2"/>
          <a:srcRect l="1784" t="5556" r="51842"/>
          <a:stretch>
            <a:fillRect/>
          </a:stretch>
        </p:blipFill>
        <p:spPr bwMode="auto">
          <a:xfrm>
            <a:off x="214313" y="285750"/>
            <a:ext cx="3714750" cy="6072188"/>
          </a:xfrm>
          <a:prstGeom prst="rect">
            <a:avLst/>
          </a:prstGeom>
          <a:noFill/>
          <a:ln w="9525">
            <a:noFill/>
            <a:miter lim="800000"/>
            <a:headEnd/>
            <a:tailEnd/>
          </a:ln>
        </p:spPr>
      </p:pic>
      <p:sp>
        <p:nvSpPr>
          <p:cNvPr id="22530" name="Rectangle 4"/>
          <p:cNvSpPr>
            <a:spLocks noChangeArrowheads="1"/>
          </p:cNvSpPr>
          <p:nvPr/>
        </p:nvSpPr>
        <p:spPr bwMode="auto">
          <a:xfrm>
            <a:off x="4241800" y="71438"/>
            <a:ext cx="4616450" cy="6648450"/>
          </a:xfrm>
          <a:prstGeom prst="rect">
            <a:avLst/>
          </a:prstGeom>
          <a:noFill/>
          <a:ln w="9525">
            <a:noFill/>
            <a:miter lim="800000"/>
            <a:headEnd/>
            <a:tailEnd/>
          </a:ln>
        </p:spPr>
        <p:txBody>
          <a:bodyPr anchor="ctr">
            <a:spAutoFit/>
          </a:bodyPr>
          <a:lstStyle/>
          <a:p>
            <a:pPr algn="ctr"/>
            <a:r>
              <a:rPr lang="es-ES_tradnl" sz="2200">
                <a:solidFill>
                  <a:srgbClr val="181818"/>
                </a:solidFill>
                <a:latin typeface="Arial Black" pitchFamily="34" charset="0"/>
              </a:rPr>
              <a:t>De Veyga; </a:t>
            </a:r>
          </a:p>
          <a:p>
            <a:pPr algn="ctr"/>
            <a:r>
              <a:rPr lang="es-ES_tradnl" sz="2200">
                <a:solidFill>
                  <a:srgbClr val="181818"/>
                </a:solidFill>
                <a:latin typeface="Arial Black" pitchFamily="34" charset="0"/>
              </a:rPr>
              <a:t>Invertido sexual imitando a</a:t>
            </a:r>
            <a:endParaRPr lang="es-ES_tradnl" sz="2200">
              <a:latin typeface="Arial Black" pitchFamily="34" charset="0"/>
            </a:endParaRPr>
          </a:p>
          <a:p>
            <a:pPr algn="ctr" eaLnBrk="0" hangingPunct="0"/>
            <a:r>
              <a:rPr lang="es-ES_tradnl" sz="2200">
                <a:solidFill>
                  <a:srgbClr val="181818"/>
                </a:solidFill>
                <a:latin typeface="Arial Black" pitchFamily="34" charset="0"/>
              </a:rPr>
              <a:t>la mujer honesta, 1902.</a:t>
            </a:r>
          </a:p>
          <a:p>
            <a:endParaRPr lang="es-ES">
              <a:latin typeface="Calibri" pitchFamily="34" charset="0"/>
            </a:endParaRPr>
          </a:p>
          <a:p>
            <a:r>
              <a:rPr lang="es-ES">
                <a:latin typeface="Calibri" pitchFamily="34" charset="0"/>
              </a:rPr>
              <a:t>"Aída", tal es el poético nombre con que nuestro sujeto se hacía distinguir en el mundo especial de su figuración, se caracteriza, en efecto, por su ejemplar regularidad de costumbres …. </a:t>
            </a:r>
            <a:r>
              <a:rPr lang="es-ES" b="1">
                <a:solidFill>
                  <a:srgbClr val="FF0000"/>
                </a:solidFill>
                <a:latin typeface="Calibri" pitchFamily="34" charset="0"/>
              </a:rPr>
              <a:t>Las primeras impulsiones de la malformación psico sexual </a:t>
            </a:r>
            <a:r>
              <a:rPr lang="es-ES">
                <a:latin typeface="Calibri" pitchFamily="34" charset="0"/>
              </a:rPr>
              <a:t>le infunden, contrariamente á la regla, ideas de honestidad.</a:t>
            </a:r>
          </a:p>
          <a:p>
            <a:r>
              <a:rPr lang="es-ES">
                <a:latin typeface="Calibri" pitchFamily="34" charset="0"/>
              </a:rPr>
              <a:t>Su seductor tiene que convertirlo en "esposa" para poseerlo, y, en esta unión, que para ser real no careció sino de la sanción de la ley, su sola preocupación fue la lealtad á la fé jurada. No correspondido en los límites que quería, disuelve el vínculo y en la «viudez» es modelo de corrección como lo fue antes de unirse, no cediendo á nuevas solicitudes del amor sino mediante un nuevo pacto, tan formal como el primero, y al cual trae las mismas ideas de fidelidad que ya había practicado anteriormente.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Rectángulo"/>
          <p:cNvSpPr>
            <a:spLocks noChangeArrowheads="1"/>
          </p:cNvSpPr>
          <p:nvPr/>
        </p:nvSpPr>
        <p:spPr bwMode="auto">
          <a:xfrm>
            <a:off x="642938" y="214313"/>
            <a:ext cx="8001000" cy="6616700"/>
          </a:xfrm>
          <a:prstGeom prst="rect">
            <a:avLst/>
          </a:prstGeom>
          <a:noFill/>
          <a:ln w="9525">
            <a:noFill/>
            <a:miter lim="800000"/>
            <a:headEnd/>
            <a:tailEnd/>
          </a:ln>
        </p:spPr>
        <p:txBody>
          <a:bodyPr>
            <a:spAutoFit/>
          </a:bodyPr>
          <a:lstStyle/>
          <a:p>
            <a:pPr algn="just"/>
            <a:r>
              <a:rPr lang="es-ES" sz="1700">
                <a:latin typeface="Calibri" pitchFamily="34" charset="0"/>
              </a:rPr>
              <a:t>Sus rasgos exteriores no tenían nada de especial. La </a:t>
            </a:r>
            <a:r>
              <a:rPr lang="es-ES" sz="1700" b="1">
                <a:solidFill>
                  <a:srgbClr val="FF0000"/>
                </a:solidFill>
                <a:latin typeface="Calibri" pitchFamily="34" charset="0"/>
              </a:rPr>
              <a:t>degeneración mental</a:t>
            </a:r>
            <a:r>
              <a:rPr lang="es-ES" sz="1700">
                <a:latin typeface="Calibri" pitchFamily="34" charset="0"/>
              </a:rPr>
              <a:t>, de la cual era una triste expresión, </a:t>
            </a:r>
            <a:r>
              <a:rPr lang="es-ES" sz="1700" b="1">
                <a:solidFill>
                  <a:srgbClr val="FF0000"/>
                </a:solidFill>
                <a:latin typeface="Calibri" pitchFamily="34" charset="0"/>
              </a:rPr>
              <a:t>no se acompañaba de degeneración física</a:t>
            </a:r>
            <a:r>
              <a:rPr lang="es-ES" sz="1700">
                <a:latin typeface="Calibri" pitchFamily="34" charset="0"/>
              </a:rPr>
              <a:t>. Al contrario, era bien formado y no mal parecido.  Nacido en buena cuna y criado en la holgura …</a:t>
            </a:r>
          </a:p>
          <a:p>
            <a:pPr algn="just"/>
            <a:r>
              <a:rPr lang="es-ES" sz="1700">
                <a:latin typeface="Calibri" pitchFamily="34" charset="0"/>
              </a:rPr>
              <a:t>De poco vuelo intelectual, aunque no rudo, los estudios no pasaron de la clase preparatoria del bachillerato, …</a:t>
            </a:r>
          </a:p>
          <a:p>
            <a:pPr algn="just"/>
            <a:r>
              <a:rPr lang="es-ES" sz="1700">
                <a:latin typeface="Calibri" pitchFamily="34" charset="0"/>
              </a:rPr>
              <a:t>A los veinte años, deseando ocuparse en algo, se le obtiene un puesto en la casa Rosada, en cuyo desempeño se distingue siempre por su exactitud y su compostura. Nada de particular se nota en él, sino su habitual pulcritud de lenguaje. Sus compañeros de oficina no intiman con él pero lo tratan con bastante familiaridad, simpatizando, en general, con su corrección de maneras, su discreción de trato y su carácter apacible.</a:t>
            </a:r>
          </a:p>
          <a:p>
            <a:pPr algn="just"/>
            <a:r>
              <a:rPr lang="es-ES" sz="1700">
                <a:latin typeface="Calibri" pitchFamily="34" charset="0"/>
              </a:rPr>
              <a:t>De una repartición próxima á la suya venía con frecuencia un empleado ya algo entrado en años, sin ser viejo, que departía siempre alegremente con los jóvenes que allí trabajaban. … juntos salían de la Casa Rosada, juntos entraban al día siguiente … Es el caso que en un momento dado los dos se confundía en un idílico pensamiento. El joven se había sentido cual era: «un espíritu femenino hecho para el amor del hombre»; el compañero se había encontrado sorprendido por este singular fenómeno de transición, ocurrido á su vista, y se dejaba llevar por la secreta atracción que aquél ejercía. De allí á las expansiones eróticas no había sino un paso que franquear, … Nuestro joven lo hubiera dado, desde luego, siguiendo las tentadoras insinuaciones del compañero, pero, y aquí empieza la originalidad de la observación, al momento de ceder se siente acosado por el escrúpulo de mancillar su honra, incólume hasta entonces. Entregarse así cobardemente al seductor, era para él un acto indelicado que le dejaría eternamente sumido en la vergüenza. Poniendo entonces á prueba las declaraciones del que ya puede llamarse su amante, le exigió que se uniera en «matrimonio». </a:t>
            </a:r>
          </a:p>
          <a:p>
            <a:pPr algn="just" eaLnBrk="0" hangingPunct="0"/>
            <a:endParaRPr lang="es-ES_tradnl"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Rectángulo"/>
          <p:cNvSpPr>
            <a:spLocks noChangeArrowheads="1"/>
          </p:cNvSpPr>
          <p:nvPr/>
        </p:nvSpPr>
        <p:spPr bwMode="auto">
          <a:xfrm>
            <a:off x="1000125" y="428625"/>
            <a:ext cx="7858125" cy="5078413"/>
          </a:xfrm>
          <a:prstGeom prst="rect">
            <a:avLst/>
          </a:prstGeom>
          <a:noFill/>
          <a:ln w="9525">
            <a:noFill/>
            <a:miter lim="800000"/>
            <a:headEnd/>
            <a:tailEnd/>
          </a:ln>
        </p:spPr>
        <p:txBody>
          <a:bodyPr>
            <a:spAutoFit/>
          </a:bodyPr>
          <a:lstStyle/>
          <a:p>
            <a:pPr algn="just"/>
            <a:r>
              <a:rPr lang="es-ES" b="1">
                <a:solidFill>
                  <a:srgbClr val="FF0000"/>
                </a:solidFill>
                <a:latin typeface="Calibri" pitchFamily="34" charset="0"/>
              </a:rPr>
              <a:t>El «casamiento» de invertidos sexuales no es un hecho raro</a:t>
            </a:r>
            <a:r>
              <a:rPr lang="es-ES">
                <a:latin typeface="Calibri" pitchFamily="34" charset="0"/>
              </a:rPr>
              <a:t>, por cierto, pero esta ceremonia no se realiza ordinariamente sino como acto de ostentación escandalosa, para hacer público un amancebamiento existente ó meditado, siendo siempre gente corrida en el ageno quien la practica. Aquí, la proposición tenía todo el sello de la ingenuidad, debiendo admirarse tanto la intención que la provocaba como la condescendencia de quien la aceptaba, pues al fin ella fue tomada en serio y llevada á la práctica.</a:t>
            </a:r>
          </a:p>
          <a:p>
            <a:pPr algn="just"/>
            <a:r>
              <a:rPr lang="es-ES">
                <a:latin typeface="Calibri" pitchFamily="34" charset="0"/>
              </a:rPr>
              <a:t>El acto se realizó con el aparato convencional de una boda real; </a:t>
            </a:r>
            <a:r>
              <a:rPr lang="es-ES" i="1">
                <a:latin typeface="Calibri" pitchFamily="34" charset="0"/>
              </a:rPr>
              <a:t>ella,</a:t>
            </a:r>
            <a:r>
              <a:rPr lang="es-ES">
                <a:latin typeface="Calibri" pitchFamily="34" charset="0"/>
              </a:rPr>
              <a:t> vestida de blanco, adornada la cabeza de azahares; él de frac y guante blanco, como si fuera á recibir la santa unción del sacerdote... Pocos festejos hubo, no permitiendo la timidez de la novia darle la repercusión deseada. Una modesta pero bien arreglada casita (puesta probablemente por </a:t>
            </a:r>
            <a:r>
              <a:rPr lang="es-ES" i="1">
                <a:latin typeface="Calibri" pitchFamily="34" charset="0"/>
              </a:rPr>
              <a:t>ella</a:t>
            </a:r>
            <a:r>
              <a:rPr lang="es-ES">
                <a:latin typeface="Calibri" pitchFamily="34" charset="0"/>
              </a:rPr>
              <a:t>) les recibía bajo su techo y debía guardarles por todo el tiempo que había de durar la unión.</a:t>
            </a:r>
          </a:p>
          <a:p>
            <a:pPr algn="just"/>
            <a:r>
              <a:rPr lang="es-ES">
                <a:latin typeface="Calibri" pitchFamily="34" charset="0"/>
              </a:rPr>
              <a:t>La paz de aquel hogar </a:t>
            </a:r>
            <a:r>
              <a:rPr lang="es-ES" i="1">
                <a:latin typeface="Calibri" pitchFamily="34" charset="0"/>
              </a:rPr>
              <a:t>sui generis</a:t>
            </a:r>
            <a:r>
              <a:rPr lang="es-ES">
                <a:latin typeface="Calibri" pitchFamily="34" charset="0"/>
              </a:rPr>
              <a:t> parece empero que pronto se alteró. El debió empezar a sentir la náusea de su triste papel y </a:t>
            </a:r>
            <a:r>
              <a:rPr lang="es-ES" i="1">
                <a:latin typeface="Calibri" pitchFamily="34" charset="0"/>
              </a:rPr>
              <a:t>ella</a:t>
            </a:r>
            <a:r>
              <a:rPr lang="es-ES">
                <a:latin typeface="Calibri" pitchFamily="34" charset="0"/>
              </a:rPr>
              <a:t> celosa, exijente, se creía mal </a:t>
            </a:r>
            <a:r>
              <a:rPr lang="es-ES" i="1">
                <a:latin typeface="Calibri" pitchFamily="34" charset="0"/>
              </a:rPr>
              <a:t>correspondida</a:t>
            </a:r>
            <a:r>
              <a:rPr lang="es-ES">
                <a:latin typeface="Calibri" pitchFamily="34" charset="0"/>
              </a:rPr>
              <a:t>. Un buen día, después de mas de un año de vida conyugal, imitada hasta en los menores detalles, se efectuó un rompimiento completo y se </a:t>
            </a:r>
            <a:r>
              <a:rPr lang="es-ES" i="1">
                <a:latin typeface="Calibri" pitchFamily="34" charset="0"/>
              </a:rPr>
              <a:t>divorciaron</a:t>
            </a:r>
            <a:r>
              <a:rPr lang="es-ES">
                <a:latin typeface="Calibri"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www.scielo.org.ar/img/revistas/mora/v18n1/a03f3-4.gif"/>
          <p:cNvPicPr>
            <a:picLocks noChangeAspect="1" noChangeArrowheads="1"/>
          </p:cNvPicPr>
          <p:nvPr/>
        </p:nvPicPr>
        <p:blipFill>
          <a:blip r:embed="rId2"/>
          <a:srcRect l="3513" t="2509" r="6908" b="12207"/>
          <a:stretch>
            <a:fillRect/>
          </a:stretch>
        </p:blipFill>
        <p:spPr bwMode="auto">
          <a:xfrm>
            <a:off x="71438" y="214313"/>
            <a:ext cx="3643312" cy="2428875"/>
          </a:xfrm>
          <a:prstGeom prst="rect">
            <a:avLst/>
          </a:prstGeom>
          <a:noFill/>
          <a:ln w="9525">
            <a:noFill/>
            <a:miter lim="800000"/>
            <a:headEnd/>
            <a:tailEnd/>
          </a:ln>
        </p:spPr>
      </p:pic>
      <p:sp>
        <p:nvSpPr>
          <p:cNvPr id="25602" name="2 Rectángulo"/>
          <p:cNvSpPr>
            <a:spLocks noChangeArrowheads="1"/>
          </p:cNvSpPr>
          <p:nvPr/>
        </p:nvSpPr>
        <p:spPr bwMode="auto">
          <a:xfrm>
            <a:off x="3786188" y="214313"/>
            <a:ext cx="4572000" cy="2492375"/>
          </a:xfrm>
          <a:prstGeom prst="rect">
            <a:avLst/>
          </a:prstGeom>
          <a:noFill/>
          <a:ln w="9525">
            <a:noFill/>
            <a:miter lim="800000"/>
            <a:headEnd/>
            <a:tailEnd/>
          </a:ln>
        </p:spPr>
        <p:txBody>
          <a:bodyPr>
            <a:spAutoFit/>
          </a:bodyPr>
          <a:lstStyle/>
          <a:p>
            <a:pPr algn="ctr"/>
            <a:r>
              <a:rPr lang="es-ES" sz="2200">
                <a:latin typeface="Arial Black" pitchFamily="34" charset="0"/>
              </a:rPr>
              <a:t>De Veyga. 1903.</a:t>
            </a:r>
          </a:p>
          <a:p>
            <a:pPr algn="ctr"/>
            <a:r>
              <a:rPr lang="es-ES" sz="2200">
                <a:latin typeface="Arial Black" pitchFamily="34" charset="0"/>
              </a:rPr>
              <a:t>"La inversión sexual adquirida. Tipo profesional: un invertido comerciante"</a:t>
            </a:r>
          </a:p>
          <a:p>
            <a:pPr algn="ctr"/>
            <a:endParaRPr lang="es-ES" sz="1700">
              <a:latin typeface="Calibri" pitchFamily="34" charset="0"/>
            </a:endParaRPr>
          </a:p>
          <a:p>
            <a:pPr algn="ctr"/>
            <a:r>
              <a:rPr lang="es-ES" sz="1700">
                <a:latin typeface="Calibri" pitchFamily="34" charset="0"/>
              </a:rPr>
              <a:t>"Es frecuente la regla de que el invertido profesional sea un delincuente" </a:t>
            </a:r>
          </a:p>
          <a:p>
            <a:pPr algn="ctr"/>
            <a:endParaRPr lang="es-ES" sz="1700">
              <a:latin typeface="Calibri" pitchFamily="34" charset="0"/>
            </a:endParaRPr>
          </a:p>
        </p:txBody>
      </p:sp>
      <p:sp>
        <p:nvSpPr>
          <p:cNvPr id="25603" name="4 Rectángulo"/>
          <p:cNvSpPr>
            <a:spLocks noChangeArrowheads="1"/>
          </p:cNvSpPr>
          <p:nvPr/>
        </p:nvSpPr>
        <p:spPr bwMode="auto">
          <a:xfrm>
            <a:off x="4357688" y="2500313"/>
            <a:ext cx="3786187" cy="3786187"/>
          </a:xfrm>
          <a:prstGeom prst="rect">
            <a:avLst/>
          </a:prstGeom>
          <a:noFill/>
          <a:ln w="9525">
            <a:noFill/>
            <a:miter lim="800000"/>
            <a:headEnd/>
            <a:tailEnd/>
          </a:ln>
        </p:spPr>
        <p:txBody>
          <a:bodyPr>
            <a:spAutoFit/>
          </a:bodyPr>
          <a:lstStyle/>
          <a:p>
            <a:r>
              <a:rPr lang="es-ES" sz="1500">
                <a:latin typeface="Calibri" pitchFamily="34" charset="0"/>
              </a:rPr>
              <a:t>«Del Buen Retiro á la Alameda</a:t>
            </a:r>
          </a:p>
          <a:p>
            <a:r>
              <a:rPr lang="es-ES" sz="1500">
                <a:latin typeface="Calibri" pitchFamily="34" charset="0"/>
              </a:rPr>
              <a:t>los gustos locos me vengo á hacer,</a:t>
            </a:r>
          </a:p>
          <a:p>
            <a:r>
              <a:rPr lang="es-ES" sz="1500">
                <a:latin typeface="Calibri" pitchFamily="34" charset="0"/>
              </a:rPr>
              <a:t>Muchachos míos ténganlo tieso</a:t>
            </a:r>
          </a:p>
          <a:p>
            <a:r>
              <a:rPr lang="es-ES" sz="1500">
                <a:latin typeface="Calibri" pitchFamily="34" charset="0"/>
              </a:rPr>
              <a:t>que con la mano gusto os daré.</a:t>
            </a:r>
          </a:p>
          <a:p>
            <a:r>
              <a:rPr lang="es-ES" sz="1500">
                <a:latin typeface="Calibri" pitchFamily="34" charset="0"/>
              </a:rPr>
              <a:t>«Con paragüitas y cascabeles</a:t>
            </a:r>
          </a:p>
          <a:p>
            <a:r>
              <a:rPr lang="es-ES" sz="1500">
                <a:latin typeface="Calibri" pitchFamily="34" charset="0"/>
              </a:rPr>
              <a:t>y hasta con guante yo os las haré,</a:t>
            </a:r>
          </a:p>
          <a:p>
            <a:r>
              <a:rPr lang="es-ES" sz="1500">
                <a:latin typeface="Calibri" pitchFamily="34" charset="0"/>
              </a:rPr>
              <a:t>y si tú quieres, chinito mío,</a:t>
            </a:r>
          </a:p>
          <a:p>
            <a:r>
              <a:rPr lang="es-ES" sz="1500">
                <a:latin typeface="Calibri" pitchFamily="34" charset="0"/>
              </a:rPr>
              <a:t>por darte gusto la embocaré.</a:t>
            </a:r>
          </a:p>
          <a:p>
            <a:r>
              <a:rPr lang="es-ES" sz="1500">
                <a:latin typeface="Calibri" pitchFamily="34" charset="0"/>
              </a:rPr>
              <a:t>«Si con la boca yo te incomodo</a:t>
            </a:r>
          </a:p>
          <a:p>
            <a:r>
              <a:rPr lang="es-ES" sz="1500">
                <a:latin typeface="Calibri" pitchFamily="34" charset="0"/>
              </a:rPr>
              <a:t>y por la espalda me quieres dar,</a:t>
            </a:r>
          </a:p>
          <a:p>
            <a:r>
              <a:rPr lang="es-ES" sz="1500">
                <a:latin typeface="Calibri" pitchFamily="34" charset="0"/>
              </a:rPr>
              <a:t>no tengas miedo, chinito mío,</a:t>
            </a:r>
          </a:p>
          <a:p>
            <a:r>
              <a:rPr lang="es-ES" sz="1500">
                <a:latin typeface="Calibri" pitchFamily="34" charset="0"/>
              </a:rPr>
              <a:t>no tengo pliegues ya por detrás.</a:t>
            </a:r>
          </a:p>
          <a:p>
            <a:r>
              <a:rPr lang="es-ES" sz="1500">
                <a:latin typeface="Calibri" pitchFamily="34" charset="0"/>
              </a:rPr>
              <a:t>«Si con la boca yo te incomodo</a:t>
            </a:r>
          </a:p>
          <a:p>
            <a:r>
              <a:rPr lang="es-ES" sz="1500">
                <a:latin typeface="Calibri" pitchFamily="34" charset="0"/>
              </a:rPr>
              <a:t>y por atrás me quieres amar,</a:t>
            </a:r>
          </a:p>
          <a:p>
            <a:r>
              <a:rPr lang="es-ES" sz="1500">
                <a:latin typeface="Calibri" pitchFamily="34" charset="0"/>
              </a:rPr>
              <a:t>no tengas miedo, chinito mío,</a:t>
            </a:r>
          </a:p>
          <a:p>
            <a:r>
              <a:rPr lang="es-ES" sz="1500">
                <a:latin typeface="Calibri" pitchFamily="34" charset="0"/>
              </a:rPr>
              <a:t>que pronto mucho vas a gozar.</a:t>
            </a:r>
          </a:p>
        </p:txBody>
      </p:sp>
      <p:pic>
        <p:nvPicPr>
          <p:cNvPr id="25604" name="Picture 4" descr="http://upload.wikimedia.org/wikipedia/en/thumb/9/9d/La_Belle_Otero_-_Folies_Bergere.jpg/220px-La_Belle_Otero_-_Folies_Bergere.jpg"/>
          <p:cNvPicPr>
            <a:picLocks noChangeAspect="1" noChangeArrowheads="1"/>
          </p:cNvPicPr>
          <p:nvPr/>
        </p:nvPicPr>
        <p:blipFill>
          <a:blip r:embed="rId3"/>
          <a:srcRect/>
          <a:stretch>
            <a:fillRect/>
          </a:stretch>
        </p:blipFill>
        <p:spPr bwMode="auto">
          <a:xfrm>
            <a:off x="211138" y="2857500"/>
            <a:ext cx="2717800"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www.elortiba.org/images/Metele_bomba_al_primus.jpg"/>
          <p:cNvPicPr>
            <a:picLocks noChangeAspect="1" noChangeArrowheads="1"/>
          </p:cNvPicPr>
          <p:nvPr/>
        </p:nvPicPr>
        <p:blipFill>
          <a:blip r:embed="rId2"/>
          <a:srcRect/>
          <a:stretch>
            <a:fillRect/>
          </a:stretch>
        </p:blipFill>
        <p:spPr bwMode="auto">
          <a:xfrm>
            <a:off x="214313" y="142875"/>
            <a:ext cx="3138487" cy="4143375"/>
          </a:xfrm>
          <a:prstGeom prst="rect">
            <a:avLst/>
          </a:prstGeom>
          <a:noFill/>
          <a:ln w="9525">
            <a:noFill/>
            <a:miter lim="800000"/>
            <a:headEnd/>
            <a:tailEnd/>
          </a:ln>
        </p:spPr>
      </p:pic>
      <p:sp>
        <p:nvSpPr>
          <p:cNvPr id="26626" name="2 CuadroTexto"/>
          <p:cNvSpPr txBox="1">
            <a:spLocks noChangeArrowheads="1"/>
          </p:cNvSpPr>
          <p:nvPr/>
        </p:nvSpPr>
        <p:spPr bwMode="auto">
          <a:xfrm>
            <a:off x="3429000" y="214313"/>
            <a:ext cx="5500688" cy="830262"/>
          </a:xfrm>
          <a:prstGeom prst="rect">
            <a:avLst/>
          </a:prstGeom>
          <a:noFill/>
          <a:ln w="9525">
            <a:noFill/>
            <a:miter lim="800000"/>
            <a:headEnd/>
            <a:tailEnd/>
          </a:ln>
        </p:spPr>
        <p:txBody>
          <a:bodyPr>
            <a:spAutoFit/>
          </a:bodyPr>
          <a:lstStyle/>
          <a:p>
            <a:r>
              <a:rPr lang="es-ES" sz="2400">
                <a:latin typeface="Arial Black" pitchFamily="34" charset="0"/>
              </a:rPr>
              <a:t>Las minas – El lunfardo – la zona Roja</a:t>
            </a:r>
          </a:p>
        </p:txBody>
      </p:sp>
      <p:pic>
        <p:nvPicPr>
          <p:cNvPr id="26627" name="Picture 8" descr="http://www.revisionistas.com.ar/wp-content/uploads/2010/02/Plaza-de-Toros.jpg"/>
          <p:cNvPicPr>
            <a:picLocks noChangeAspect="1" noChangeArrowheads="1"/>
          </p:cNvPicPr>
          <p:nvPr/>
        </p:nvPicPr>
        <p:blipFill>
          <a:blip r:embed="rId3"/>
          <a:srcRect/>
          <a:stretch>
            <a:fillRect/>
          </a:stretch>
        </p:blipFill>
        <p:spPr bwMode="auto">
          <a:xfrm>
            <a:off x="5087938" y="3786188"/>
            <a:ext cx="4056062"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Rectángulo"/>
          <p:cNvSpPr>
            <a:spLocks noChangeArrowheads="1"/>
          </p:cNvSpPr>
          <p:nvPr/>
        </p:nvSpPr>
        <p:spPr bwMode="auto">
          <a:xfrm>
            <a:off x="571500" y="0"/>
            <a:ext cx="8072438" cy="6556375"/>
          </a:xfrm>
          <a:prstGeom prst="rect">
            <a:avLst/>
          </a:prstGeom>
          <a:noFill/>
          <a:ln w="9525">
            <a:noFill/>
            <a:miter lim="800000"/>
            <a:headEnd/>
            <a:tailEnd/>
          </a:ln>
        </p:spPr>
        <p:txBody>
          <a:bodyPr>
            <a:spAutoFit/>
          </a:bodyPr>
          <a:lstStyle/>
          <a:p>
            <a:r>
              <a:rPr lang="es-ES" sz="1400">
                <a:latin typeface="Calibri" pitchFamily="34" charset="0"/>
              </a:rPr>
              <a:t>Anónimo. 1910 “Reglamento del Servicio de Observación de Enajenados”, Archivos de Psiquiatría, Medicina Legal y Ciencias Afines, sección “variedades”, Talleres Gráficos de la Penitenciaría Nacional.</a:t>
            </a:r>
          </a:p>
          <a:p>
            <a:endParaRPr lang="es-ES" sz="1400">
              <a:latin typeface="Calibri" pitchFamily="34" charset="0"/>
            </a:endParaRPr>
          </a:p>
          <a:p>
            <a:r>
              <a:rPr lang="es-ES" sz="1400">
                <a:latin typeface="Calibri" pitchFamily="34" charset="0"/>
              </a:rPr>
              <a:t>Ballvé, Antonio. 1907 . “Reglas generales del procedimiento policial en los delitos públicos”, en Archivos de Psiquiatría, Criminología, Medicina Legal y Ciencias Afines, año vi, Talleres Gráficos  de la Penitenciaría Nacional, Buenos Aires.</a:t>
            </a:r>
          </a:p>
          <a:p>
            <a:endParaRPr lang="es-ES" sz="1400">
              <a:latin typeface="Calibri" pitchFamily="34" charset="0"/>
            </a:endParaRPr>
          </a:p>
          <a:p>
            <a:r>
              <a:rPr lang="es-ES" sz="1400">
                <a:latin typeface="Calibri" pitchFamily="34" charset="0"/>
              </a:rPr>
              <a:t>Barbieri, Pedro. 1906 “La clínica criminológica”, en Archivos de Psiquiatría, Criminología, Medicina Legal y Ciencias Afines, año v,  Talleres Gráficos de la revista Semana Médica, Buenos Aires.</a:t>
            </a:r>
          </a:p>
          <a:p>
            <a:endParaRPr lang="es-ES" sz="1400">
              <a:latin typeface="Calibri" pitchFamily="34" charset="0"/>
            </a:endParaRPr>
          </a:p>
          <a:p>
            <a:r>
              <a:rPr lang="es-ES" sz="1400">
                <a:latin typeface="Calibri" pitchFamily="34" charset="0"/>
              </a:rPr>
              <a:t>De veyga, Francisco.  1906 “La simulación del delito”, en Archivos de Psiquiatría, Criminología, Medicina Legal y Ciencias Afines, año ii,  Talleres Gráficos de la revista Semana Médica, Buenos Aires.</a:t>
            </a:r>
          </a:p>
          <a:p>
            <a:r>
              <a:rPr lang="es-ES" sz="1400">
                <a:latin typeface="Calibri" pitchFamily="34" charset="0"/>
              </a:rPr>
              <a:t>De Veyga, Francisco. 1903 “Estadística de la Sala de Observación de Alienados”,  en Archivos de Psiquiatría, Criminología, Medicina Legal  y Ciencias Afines, año ii, Talleres Gráficos de la Penitenciaría Nacional, Buenos Aires. </a:t>
            </a:r>
          </a:p>
          <a:p>
            <a:r>
              <a:rPr lang="es-ES" sz="1400">
                <a:latin typeface="Calibri" pitchFamily="34" charset="0"/>
              </a:rPr>
              <a:t>De Veyga, F. 1902 “Degeneración, locura y simulación en los ladrones profesionales”, en Archivos de Psiquiatría, Criminología, Medicina Legal y Ciencias Afines, año i, Talleres Gráficos de la Penitenciaría Nacional, Buenos Aires. </a:t>
            </a:r>
          </a:p>
          <a:p>
            <a:endParaRPr lang="es-ES" sz="1400">
              <a:latin typeface="Calibri" pitchFamily="34" charset="0"/>
            </a:endParaRPr>
          </a:p>
          <a:p>
            <a:r>
              <a:rPr lang="es-ES" sz="1400">
                <a:latin typeface="Calibri" pitchFamily="34" charset="0"/>
              </a:rPr>
              <a:t>Ingenieros, José. 1907 “Liberación y abandono de alienados delincuentes”, en Archivos de Psiquiatría, Criminología, Medicina Legal y Ciencias Afines, año ix, Talleres Gráficos de la Penitenciaria Nacional, Buenos Aires.</a:t>
            </a:r>
          </a:p>
          <a:p>
            <a:r>
              <a:rPr lang="es-ES" sz="1400">
                <a:latin typeface="Calibri" pitchFamily="34" charset="0"/>
              </a:rPr>
              <a:t>Ingenieros, J. 1902 “El caso Tallarico”, en Archivos de Psiquiatría, Criminología, Medicina Legal y Ciencias Afines, año i, Talleres Gráficos de la Penitenciaría Nacional, Buenos Aires.</a:t>
            </a:r>
          </a:p>
          <a:p>
            <a:r>
              <a:rPr lang="es-ES" sz="1400">
                <a:latin typeface="Calibri" pitchFamily="34" charset="0"/>
              </a:rPr>
              <a:t>Ingenieros, José y Juan c. córdoba. 1903 “La defensa social y los alcoholistas crónicos”, en Archivos de Psiquiatría, Criminología, Medicina Legal y  Ciencias Afines, Talleres Gráficos de la revista Semana  Médica, Buenos Aires.</a:t>
            </a:r>
          </a:p>
          <a:p>
            <a:endParaRPr lang="es-ES" sz="1400">
              <a:latin typeface="Calibri" pitchFamily="34" charset="0"/>
            </a:endParaRPr>
          </a:p>
          <a:p>
            <a:r>
              <a:rPr lang="es-ES" sz="1400">
                <a:latin typeface="Calibri" pitchFamily="34" charset="0"/>
              </a:rPr>
              <a:t>La Puente, Eduardo. 1902 “Estudio clínico sobre los perseguidores amorosos”, Archivos de Psiquiatría, Criminología, Medicina Legal  y Ciencias Afines, Talleres Gráficos de la Penitenciaría  Nacional.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3 CuadroTexto"/>
          <p:cNvSpPr txBox="1">
            <a:spLocks noChangeArrowheads="1"/>
          </p:cNvSpPr>
          <p:nvPr/>
        </p:nvSpPr>
        <p:spPr bwMode="auto">
          <a:xfrm>
            <a:off x="285750" y="92075"/>
            <a:ext cx="8572500" cy="1908175"/>
          </a:xfrm>
          <a:prstGeom prst="rect">
            <a:avLst/>
          </a:prstGeom>
          <a:noFill/>
          <a:ln w="9525">
            <a:noFill/>
            <a:miter lim="800000"/>
            <a:headEnd/>
            <a:tailEnd/>
          </a:ln>
        </p:spPr>
        <p:txBody>
          <a:bodyPr>
            <a:spAutoFit/>
          </a:bodyPr>
          <a:lstStyle/>
          <a:p>
            <a:pPr algn="ctr"/>
            <a:r>
              <a:rPr lang="es-ES" sz="2500">
                <a:latin typeface="Arial Black" pitchFamily="34" charset="0"/>
              </a:rPr>
              <a:t>Depósito de Contraventores de la Policía</a:t>
            </a:r>
          </a:p>
          <a:p>
            <a:pPr algn="ctr"/>
            <a:r>
              <a:rPr lang="es-ES" sz="2500">
                <a:latin typeface="Arial Black" pitchFamily="34" charset="0"/>
              </a:rPr>
              <a:t>Sala de Observación de Alienados</a:t>
            </a:r>
          </a:p>
          <a:p>
            <a:pPr algn="ctr"/>
            <a:r>
              <a:rPr lang="es-ES" sz="2500">
                <a:latin typeface="Arial Black" pitchFamily="34" charset="0"/>
              </a:rPr>
              <a:t>(24 de Noviembre)</a:t>
            </a:r>
          </a:p>
          <a:p>
            <a:pPr algn="ctr"/>
            <a:r>
              <a:rPr lang="es-ES" sz="2500">
                <a:latin typeface="Arial Black" pitchFamily="34" charset="0"/>
              </a:rPr>
              <a:t>1902 - 1913</a:t>
            </a:r>
          </a:p>
          <a:p>
            <a:endParaRPr lang="es-ES">
              <a:latin typeface="Calibri" pitchFamily="34" charset="0"/>
            </a:endParaRPr>
          </a:p>
        </p:txBody>
      </p:sp>
      <p:sp>
        <p:nvSpPr>
          <p:cNvPr id="14338" name="4 CuadroTexto"/>
          <p:cNvSpPr txBox="1">
            <a:spLocks noChangeArrowheads="1"/>
          </p:cNvSpPr>
          <p:nvPr/>
        </p:nvSpPr>
        <p:spPr bwMode="auto">
          <a:xfrm>
            <a:off x="857250" y="1714500"/>
            <a:ext cx="7643813" cy="4751388"/>
          </a:xfrm>
          <a:prstGeom prst="rect">
            <a:avLst/>
          </a:prstGeom>
          <a:noFill/>
          <a:ln w="9525">
            <a:noFill/>
            <a:miter lim="800000"/>
            <a:headEnd/>
            <a:tailEnd/>
          </a:ln>
        </p:spPr>
        <p:txBody>
          <a:bodyPr>
            <a:spAutoFit/>
          </a:bodyPr>
          <a:lstStyle/>
          <a:p>
            <a:pPr algn="just"/>
            <a:r>
              <a:rPr lang="es-ES" sz="2200">
                <a:latin typeface="Calibri" pitchFamily="34" charset="0"/>
              </a:rPr>
              <a:t>Creado en 1899 – Dirigido por Fransisco De Veyga (1866-1948) . Titular de la Cátedra de Medicina Legal de la Fac. de Medicina de la UBA.</a:t>
            </a:r>
          </a:p>
          <a:p>
            <a:pPr algn="just"/>
            <a:r>
              <a:rPr lang="es-ES" sz="2200">
                <a:latin typeface="Calibri" pitchFamily="34" charset="0"/>
              </a:rPr>
              <a:t>Luego lo dirigió José Ingenieros.</a:t>
            </a:r>
          </a:p>
          <a:p>
            <a:pPr algn="just"/>
            <a:endParaRPr lang="es-ES" sz="2200">
              <a:latin typeface="Calibri" pitchFamily="34" charset="0"/>
            </a:endParaRPr>
          </a:p>
          <a:p>
            <a:pPr algn="just"/>
            <a:r>
              <a:rPr lang="es-ES" sz="2200">
                <a:latin typeface="Calibri" pitchFamily="34" charset="0"/>
              </a:rPr>
              <a:t>El Servicio de Observación de Alienados fue uno de los tantos </a:t>
            </a:r>
            <a:r>
              <a:rPr lang="es-ES" sz="2200" b="1" i="1">
                <a:latin typeface="Calibri" pitchFamily="34" charset="0"/>
              </a:rPr>
              <a:t>laboratorios sociales </a:t>
            </a:r>
            <a:r>
              <a:rPr lang="es-ES" sz="2200">
                <a:latin typeface="Calibri" pitchFamily="34" charset="0"/>
              </a:rPr>
              <a:t>que surgieron de la intersección entre la clínica médica y la criminología durante este periodo.</a:t>
            </a:r>
          </a:p>
          <a:p>
            <a:pPr algn="just"/>
            <a:endParaRPr lang="es-AR" sz="2200">
              <a:latin typeface="Calibri" pitchFamily="34" charset="0"/>
            </a:endParaRPr>
          </a:p>
          <a:p>
            <a:pPr algn="just"/>
            <a:r>
              <a:rPr lang="es-AR" sz="2200">
                <a:latin typeface="Calibri" pitchFamily="34" charset="0"/>
              </a:rPr>
              <a:t>Análogo al Depot de Clerembault. </a:t>
            </a:r>
            <a:endParaRPr lang="es-ES" sz="2200">
              <a:latin typeface="Calibri" pitchFamily="34" charset="0"/>
            </a:endParaRPr>
          </a:p>
          <a:p>
            <a:endParaRPr lang="es-ES" sz="2200">
              <a:latin typeface="Calibri" pitchFamily="34" charset="0"/>
            </a:endParaRPr>
          </a:p>
          <a:p>
            <a:r>
              <a:rPr lang="es-ES" sz="2200" b="1" i="1">
                <a:latin typeface="Calibri" pitchFamily="34" charset="0"/>
              </a:rPr>
              <a:t>¿Dónde funcionó?: </a:t>
            </a:r>
            <a:r>
              <a:rPr lang="es-ES" sz="2200">
                <a:latin typeface="Calibri" pitchFamily="34" charset="0"/>
              </a:rPr>
              <a:t>En la Calle 24 de Noviembre y Victoria (actualmente Hipólito Yrigoyen).</a:t>
            </a:r>
          </a:p>
          <a:p>
            <a:endParaRPr lang="es-ES" sz="20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Marcador de contenido"/>
          <p:cNvSpPr>
            <a:spLocks noGrp="1"/>
          </p:cNvSpPr>
          <p:nvPr>
            <p:ph idx="4294967295"/>
          </p:nvPr>
        </p:nvSpPr>
        <p:spPr>
          <a:xfrm>
            <a:off x="2700338" y="188913"/>
            <a:ext cx="6273800" cy="6264275"/>
          </a:xfrm>
        </p:spPr>
        <p:txBody>
          <a:bodyPr/>
          <a:lstStyle/>
          <a:p>
            <a:pPr algn="just">
              <a:lnSpc>
                <a:spcPct val="90000"/>
              </a:lnSpc>
            </a:pPr>
            <a:r>
              <a:rPr lang="es-ES_tradnl" sz="2300" smtClean="0"/>
              <a:t>Experiencia clínico criminológica del psiquiatra francés. Maestro de l’Infirmerie Especial, luego Depot Municipal des aliennées de la Prefectura de la Policía de París. Certificateur.</a:t>
            </a:r>
          </a:p>
          <a:p>
            <a:pPr algn="just">
              <a:lnSpc>
                <a:spcPct val="90000"/>
              </a:lnSpc>
            </a:pPr>
            <a:r>
              <a:rPr lang="es-ES_tradnl" sz="2300" smtClean="0"/>
              <a:t> Atendía sospechosos de enfermedad mental. </a:t>
            </a:r>
          </a:p>
          <a:p>
            <a:pPr algn="just">
              <a:lnSpc>
                <a:spcPct val="90000"/>
              </a:lnSpc>
            </a:pPr>
            <a:r>
              <a:rPr lang="es-ES_tradnl" sz="2300" smtClean="0"/>
              <a:t>Contaba con 11 celdas de hombres y 7 de mujeres (2000 pacientes por año). Criminales, prostitutas, enfermos, vagabundos. Intoxicaciones alcohólicas, por haschis, éter.               </a:t>
            </a:r>
          </a:p>
          <a:p>
            <a:pPr algn="just">
              <a:lnSpc>
                <a:spcPct val="90000"/>
              </a:lnSpc>
            </a:pPr>
            <a:r>
              <a:rPr lang="es-ES_tradnl" sz="2300" smtClean="0"/>
              <a:t>13.000 Fichas (1920-1933). Reproducen la “mirada” clínica, “fotografismo” minucioso para dejar fijada una sintomatología compleja en situación de urgencia médico-legal. Mínimos detalles de la vestimenta; análisis fino del lenguaje y del comportamiento, dominio de los silencios, crea una situación emocional propicia.</a:t>
            </a:r>
          </a:p>
        </p:txBody>
      </p:sp>
      <p:sp>
        <p:nvSpPr>
          <p:cNvPr id="4" name="3 Botón de acción: Hacia atrás o Anterior">
            <a:hlinkClick r:id="" action="ppaction://hlinkshowjump?jump=lastslideviewed" highlightClick="1"/>
          </p:cNvPr>
          <p:cNvSpPr/>
          <p:nvPr/>
        </p:nvSpPr>
        <p:spPr>
          <a:xfrm>
            <a:off x="539750" y="6092825"/>
            <a:ext cx="792163" cy="5762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srcRect l="36165" t="10265" r="36163" b="14331"/>
          <a:stretch>
            <a:fillRect/>
          </a:stretch>
        </p:blipFill>
        <p:spPr bwMode="auto">
          <a:xfrm>
            <a:off x="3059113" y="763588"/>
            <a:ext cx="3600450" cy="53292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2"/>
          <a:srcRect l="36165" t="8221" r="36163" b="13319"/>
          <a:stretch>
            <a:fillRect/>
          </a:stretch>
        </p:blipFill>
        <p:spPr bwMode="auto">
          <a:xfrm>
            <a:off x="2771775" y="476250"/>
            <a:ext cx="3600450" cy="55451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3 Rectángulo"/>
          <p:cNvSpPr>
            <a:spLocks noChangeArrowheads="1"/>
          </p:cNvSpPr>
          <p:nvPr/>
        </p:nvSpPr>
        <p:spPr bwMode="auto">
          <a:xfrm>
            <a:off x="1928813" y="477838"/>
            <a:ext cx="6572250" cy="3478212"/>
          </a:xfrm>
          <a:prstGeom prst="rect">
            <a:avLst/>
          </a:prstGeom>
          <a:noFill/>
          <a:ln w="9525">
            <a:noFill/>
            <a:miter lim="800000"/>
            <a:headEnd/>
            <a:tailEnd/>
          </a:ln>
        </p:spPr>
        <p:txBody>
          <a:bodyPr>
            <a:spAutoFit/>
          </a:bodyPr>
          <a:lstStyle/>
          <a:p>
            <a:r>
              <a:rPr lang="es-ES" sz="2200" b="1">
                <a:latin typeface="Calibri" pitchFamily="34" charset="0"/>
              </a:rPr>
              <a:t>Objetivo</a:t>
            </a:r>
            <a:r>
              <a:rPr lang="es-ES" sz="2200">
                <a:latin typeface="Calibri" pitchFamily="34" charset="0"/>
              </a:rPr>
              <a:t>: </a:t>
            </a:r>
          </a:p>
          <a:p>
            <a:pPr algn="just"/>
            <a:r>
              <a:rPr lang="es-ES" sz="2200">
                <a:latin typeface="Calibri" pitchFamily="34" charset="0"/>
              </a:rPr>
              <a:t>secuestro de los individuos cuyo estado mental ofreciera un </a:t>
            </a:r>
            <a:r>
              <a:rPr lang="es-ES" sz="2200" b="1">
                <a:latin typeface="Calibri" pitchFamily="34" charset="0"/>
              </a:rPr>
              <a:t>peligro</a:t>
            </a:r>
            <a:r>
              <a:rPr lang="es-ES" sz="2200">
                <a:latin typeface="Calibri" pitchFamily="34" charset="0"/>
              </a:rPr>
              <a:t> para la seguridad de las personas o las propiedades o que implicara la incapacidad de adaptar la conducta a las condiciones del medio social, constituyéndose en una “amenaza para el </a:t>
            </a:r>
            <a:r>
              <a:rPr lang="es-ES" sz="2200" b="1">
                <a:latin typeface="Calibri" pitchFamily="34" charset="0"/>
              </a:rPr>
              <a:t>orden</a:t>
            </a:r>
            <a:r>
              <a:rPr lang="es-ES" sz="2200">
                <a:latin typeface="Calibri" pitchFamily="34" charset="0"/>
              </a:rPr>
              <a:t> </a:t>
            </a:r>
            <a:r>
              <a:rPr lang="es-ES" sz="2200" b="1">
                <a:latin typeface="Calibri" pitchFamily="34" charset="0"/>
              </a:rPr>
              <a:t>público</a:t>
            </a:r>
            <a:r>
              <a:rPr lang="es-ES" sz="2200">
                <a:latin typeface="Calibri" pitchFamily="34" charset="0"/>
              </a:rPr>
              <a:t>”. Además, estaba destinado a ayudar al </a:t>
            </a:r>
            <a:r>
              <a:rPr lang="es-ES" sz="2200" b="1">
                <a:latin typeface="Calibri" pitchFamily="34" charset="0"/>
              </a:rPr>
              <a:t>alienado</a:t>
            </a:r>
            <a:r>
              <a:rPr lang="es-ES" sz="2200">
                <a:latin typeface="Calibri" pitchFamily="34" charset="0"/>
              </a:rPr>
              <a:t> “indigente”, a quien se debía asistencia y amparo, tramitando su secuestro en los hospitales de alienados para su tratamiento médico.</a:t>
            </a:r>
          </a:p>
        </p:txBody>
      </p:sp>
      <p:sp>
        <p:nvSpPr>
          <p:cNvPr id="20482" name="4 Rectángulo"/>
          <p:cNvSpPr>
            <a:spLocks noChangeArrowheads="1"/>
          </p:cNvSpPr>
          <p:nvPr/>
        </p:nvSpPr>
        <p:spPr bwMode="auto">
          <a:xfrm>
            <a:off x="500063" y="4133850"/>
            <a:ext cx="8429625" cy="1938338"/>
          </a:xfrm>
          <a:prstGeom prst="rect">
            <a:avLst/>
          </a:prstGeom>
          <a:noFill/>
          <a:ln w="9525">
            <a:noFill/>
            <a:miter lim="800000"/>
            <a:headEnd/>
            <a:tailEnd/>
          </a:ln>
        </p:spPr>
        <p:txBody>
          <a:bodyPr>
            <a:spAutoFit/>
          </a:bodyPr>
          <a:lstStyle/>
          <a:p>
            <a:r>
              <a:rPr lang="es-ES" sz="2400">
                <a:latin typeface="Calibri" pitchFamily="34" charset="0"/>
              </a:rPr>
              <a:t>De Veyga dijo: "¡Qué muestrario maravilloso de degenerados hereditarios y desadaptados sociales! ¡Qué espectro multicolor de todos los matices de la locura y el delito! ¡Qué tesoro psicológico de todas las anomalías y todas las perversiones!" (Loudet, 1971: 129).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Manon2"/>
          <p:cNvPicPr>
            <a:picLocks noChangeAspect="1" noChangeArrowheads="1"/>
          </p:cNvPicPr>
          <p:nvPr/>
        </p:nvPicPr>
        <p:blipFill>
          <a:blip r:embed="rId2"/>
          <a:srcRect/>
          <a:stretch>
            <a:fillRect/>
          </a:stretch>
        </p:blipFill>
        <p:spPr bwMode="auto">
          <a:xfrm>
            <a:off x="5929313" y="357188"/>
            <a:ext cx="3071812" cy="5886450"/>
          </a:xfrm>
          <a:prstGeom prst="rect">
            <a:avLst/>
          </a:prstGeom>
          <a:noFill/>
          <a:ln w="9525">
            <a:noFill/>
            <a:miter lim="800000"/>
            <a:headEnd/>
            <a:tailEnd/>
          </a:ln>
        </p:spPr>
      </p:pic>
      <p:pic>
        <p:nvPicPr>
          <p:cNvPr id="21506" name="Picture 3" descr="Aurora 3"/>
          <p:cNvPicPr>
            <a:picLocks noChangeAspect="1" noChangeArrowheads="1"/>
          </p:cNvPicPr>
          <p:nvPr/>
        </p:nvPicPr>
        <p:blipFill>
          <a:blip r:embed="rId3"/>
          <a:srcRect/>
          <a:stretch>
            <a:fillRect/>
          </a:stretch>
        </p:blipFill>
        <p:spPr bwMode="auto">
          <a:xfrm>
            <a:off x="3571875" y="350838"/>
            <a:ext cx="2047875" cy="2435225"/>
          </a:xfrm>
          <a:prstGeom prst="rect">
            <a:avLst/>
          </a:prstGeom>
          <a:noFill/>
          <a:ln w="9525">
            <a:noFill/>
            <a:miter lim="800000"/>
            <a:headEnd/>
            <a:tailEnd/>
          </a:ln>
        </p:spPr>
      </p:pic>
      <p:pic>
        <p:nvPicPr>
          <p:cNvPr id="21507" name="Imagen 4" descr="Aurora"/>
          <p:cNvPicPr>
            <a:picLocks noChangeAspect="1" noChangeArrowheads="1"/>
          </p:cNvPicPr>
          <p:nvPr/>
        </p:nvPicPr>
        <p:blipFill>
          <a:blip r:embed="rId4"/>
          <a:srcRect/>
          <a:stretch>
            <a:fillRect/>
          </a:stretch>
        </p:blipFill>
        <p:spPr bwMode="auto">
          <a:xfrm>
            <a:off x="214313" y="642938"/>
            <a:ext cx="3071812" cy="4678362"/>
          </a:xfrm>
          <a:prstGeom prst="rect">
            <a:avLst/>
          </a:prstGeom>
          <a:noFill/>
          <a:ln w="9525">
            <a:noFill/>
            <a:miter lim="800000"/>
            <a:headEnd/>
            <a:tailEnd/>
          </a:ln>
        </p:spPr>
      </p:pic>
      <p:pic>
        <p:nvPicPr>
          <p:cNvPr id="21508" name="Picture 3" descr="http://www.scielo.org.ar/img/revistas/mora/v18n1/a03f1-2.gif"/>
          <p:cNvPicPr>
            <a:picLocks noChangeAspect="1" noChangeArrowheads="1"/>
          </p:cNvPicPr>
          <p:nvPr/>
        </p:nvPicPr>
        <p:blipFill>
          <a:blip r:embed="rId5"/>
          <a:srcRect l="1784" t="5556" r="51842"/>
          <a:stretch>
            <a:fillRect/>
          </a:stretch>
        </p:blipFill>
        <p:spPr bwMode="auto">
          <a:xfrm>
            <a:off x="3357563" y="2857500"/>
            <a:ext cx="244792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1419</Words>
  <PresentationFormat>Presentación en pantalla (4:3)</PresentationFormat>
  <Paragraphs>74</Paragraphs>
  <Slides>15</Slides>
  <Notes>0</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15</vt:i4>
      </vt:variant>
    </vt:vector>
  </HeadingPairs>
  <TitlesOfParts>
    <vt:vector size="19" baseType="lpstr">
      <vt:lpstr>Arial</vt:lpstr>
      <vt:lpstr>Calibri</vt:lpstr>
      <vt:lpstr>Arial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lrossi</cp:lastModifiedBy>
  <cp:revision>28</cp:revision>
  <dcterms:modified xsi:type="dcterms:W3CDTF">2014-09-09T15:55:38Z</dcterms:modified>
</cp:coreProperties>
</file>